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lász Mária" initials="HM" lastIdx="0" clrIdx="0">
    <p:extLst>
      <p:ext uri="{19B8F6BF-5375-455C-9EA6-DF929625EA0E}">
        <p15:presenceInfo xmlns:p15="http://schemas.microsoft.com/office/powerpoint/2012/main" xmlns="" userId="Halász Mári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C44B9B-7EE9-4524-B788-3EA8048F6CA4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26875-54C5-45B8-8EB9-F2E096CC460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731263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rmalfurdo.hu/telepules/zalaszentgrot-162/kepek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folklornapok.hu/fo-ter-zalaszentgrot-0000-00-00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aps.hungaricana.hu/hu/map/?layers=google-roadmap,vector-data,sms-hungary&amp;bbox=1888752.5958510188,5925406.392629334,1912887.5875320632,5935419.643334691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zentgrotkonyvtar.hu/www/doksik/helytortenet/Zalanakbuszkesege.pdf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szentgrotkonyvtar.hu/kepeslapok.html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RHJ0nNUO_o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zentgrotkonyvtar.hu/www/doksik/helytortenet2/A%20kozepkoriZalaszentgrot.PDF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www.zalaszentgrot.hu/index.php/varosunkrol/131-batthyany-kastely" TargetMode="External"/><Relationship Id="rId4" Type="http://schemas.openxmlformats.org/officeDocument/2006/relationships/hyperlink" Target="http://www.szentgrotkonyvtar.hu/www/doksik/helytortenet2/1.PDF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Képek forrása: </a:t>
            </a:r>
            <a:r>
              <a:rPr lang="hu-HU" dirty="0" smtClean="0">
                <a:hlinkClick r:id="rId3"/>
              </a:rPr>
              <a:t>https://www.termalfurdo.hu/telepules/zalaszentgrot-162/kepek</a:t>
            </a:r>
            <a:endParaRPr lang="hu-HU" dirty="0" smtClean="0"/>
          </a:p>
          <a:p>
            <a:r>
              <a:rPr lang="hu-HU" dirty="0" smtClean="0">
                <a:hlinkClick r:id="rId4"/>
              </a:rPr>
              <a:t>http://folklornapok.hu/fo-ter-zalaszentgrot-0000-00-00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26875-54C5-45B8-8EB9-F2E096CC460B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52641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Forrás:</a:t>
            </a:r>
            <a:r>
              <a:rPr lang="hu-HU" baseline="0" dirty="0" smtClean="0"/>
              <a:t> </a:t>
            </a:r>
            <a:r>
              <a:rPr lang="hu-HU" baseline="0" dirty="0" err="1" smtClean="0"/>
              <a:t>Hungaricana</a:t>
            </a:r>
            <a:r>
              <a:rPr lang="hu-HU" baseline="0" dirty="0" smtClean="0"/>
              <a:t> </a:t>
            </a:r>
            <a:r>
              <a:rPr lang="hu-HU" baseline="0" dirty="0" smtClean="0">
                <a:hlinkClick r:id="rId3"/>
              </a:rPr>
              <a:t>–</a:t>
            </a:r>
            <a:r>
              <a:rPr lang="hu-HU" baseline="0" dirty="0" smtClean="0"/>
              <a:t> Térképek és Építészeti tervek </a:t>
            </a:r>
            <a:r>
              <a:rPr lang="hu-HU" dirty="0" smtClean="0">
                <a:hlinkClick r:id="rId3"/>
              </a:rPr>
              <a:t>https://maps.hungaricana.hu/hu/map/?layers=google-roadmap%2Cvector-data%2Csms-hungary&amp;bbox=1888752.5958510188%2C5925406.392629334%2C1912887.5875320632%2C5935419.643334691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26875-54C5-45B8-8EB9-F2E096CC460B}" type="slidenum">
              <a:rPr lang="hu-HU" smtClean="0"/>
              <a:pPr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965848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Képek forrásai: 1. Zalaszentgrót látképe (Europeana,</a:t>
            </a:r>
            <a:r>
              <a:rPr lang="hu-HU" baseline="0" dirty="0" smtClean="0"/>
              <a:t> </a:t>
            </a:r>
            <a:r>
              <a:rPr lang="hu-HU" baseline="0" dirty="0" err="1" smtClean="0"/>
              <a:t>Photography</a:t>
            </a:r>
            <a:r>
              <a:rPr lang="hu-HU" baseline="0" dirty="0" smtClean="0"/>
              <a:t>)</a:t>
            </a:r>
          </a:p>
          <a:p>
            <a:r>
              <a:rPr lang="hu-HU" baseline="0" dirty="0" smtClean="0"/>
              <a:t>                         2. </a:t>
            </a:r>
            <a:r>
              <a:rPr lang="hu-HU" baseline="0" dirty="0" err="1" smtClean="0"/>
              <a:t>Szentgrót</a:t>
            </a:r>
            <a:r>
              <a:rPr lang="hu-HU" baseline="0" dirty="0" smtClean="0"/>
              <a:t> 1663 (</a:t>
            </a:r>
            <a:r>
              <a:rPr lang="hu-HU" dirty="0" smtClean="0"/>
              <a:t>Europeana,</a:t>
            </a:r>
            <a:r>
              <a:rPr lang="hu-HU" baseline="0" dirty="0" smtClean="0"/>
              <a:t> </a:t>
            </a:r>
            <a:r>
              <a:rPr lang="hu-HU" baseline="0" dirty="0" err="1" smtClean="0"/>
              <a:t>Photography</a:t>
            </a:r>
            <a:r>
              <a:rPr lang="hu-HU" baseline="0" dirty="0" smtClean="0"/>
              <a:t>)</a:t>
            </a:r>
          </a:p>
          <a:p>
            <a:r>
              <a:rPr lang="hu-HU" baseline="0" dirty="0" smtClean="0"/>
              <a:t>                         3. Zalaszentgrót reformkori látképe – festmény (in: Molnár András (</a:t>
            </a:r>
            <a:r>
              <a:rPr lang="hu-HU" baseline="0" dirty="0" err="1" smtClean="0"/>
              <a:t>szerk</a:t>
            </a:r>
            <a:r>
              <a:rPr lang="hu-HU" baseline="0" dirty="0" smtClean="0"/>
              <a:t>.): Zalának büszkesége, in: Városi  Könyvtár, Zalaszentgrót </a:t>
            </a:r>
            <a:r>
              <a:rPr lang="hu-HU" dirty="0" smtClean="0">
                <a:hlinkClick r:id="rId3"/>
              </a:rPr>
              <a:t>http://www.szentgrotkonyvtar.hu/www/doksik/helytortenet/Zalanakbuszkesege.pdf</a:t>
            </a:r>
            <a:endParaRPr lang="hu-HU" dirty="0" smtClean="0"/>
          </a:p>
          <a:p>
            <a:r>
              <a:rPr lang="hu-HU" baseline="0" dirty="0" smtClean="0"/>
              <a:t>              4. zalaszentgróti kastély, </a:t>
            </a:r>
            <a:r>
              <a:rPr lang="hu-HU" baseline="0" dirty="0" err="1" smtClean="0"/>
              <a:t>Greguss</a:t>
            </a:r>
            <a:r>
              <a:rPr lang="hu-HU" baseline="0" dirty="0" smtClean="0"/>
              <a:t> János rajza (Vasárnapi Újság) (Europeana, </a:t>
            </a:r>
            <a:r>
              <a:rPr lang="hu-HU" baseline="0" dirty="0" err="1" smtClean="0"/>
              <a:t>Photography</a:t>
            </a:r>
            <a:r>
              <a:rPr lang="hu-HU" baseline="0" dirty="0" smtClean="0"/>
              <a:t>)</a:t>
            </a:r>
          </a:p>
          <a:p>
            <a:r>
              <a:rPr lang="hu-HU" baseline="0" dirty="0" smtClean="0"/>
              <a:t>              5. Látkép 1900-ból (</a:t>
            </a:r>
            <a:r>
              <a:rPr lang="hu-HU" baseline="0" dirty="0" err="1" smtClean="0"/>
              <a:t>Hungaricana</a:t>
            </a:r>
            <a:r>
              <a:rPr lang="hu-HU" baseline="0" dirty="0" smtClean="0"/>
              <a:t>, Képcsarnok)</a:t>
            </a:r>
          </a:p>
          <a:p>
            <a:r>
              <a:rPr lang="hu-HU" baseline="0" dirty="0" smtClean="0"/>
              <a:t>              6. Főutca, Korona Szálló (Europeana, </a:t>
            </a:r>
            <a:r>
              <a:rPr lang="hu-HU" baseline="0" dirty="0" err="1" smtClean="0"/>
              <a:t>Photography</a:t>
            </a:r>
            <a:r>
              <a:rPr lang="hu-HU" baseline="0" dirty="0" smtClean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baseline="0" dirty="0" smtClean="0"/>
              <a:t>              7. Római katolikus templom és tere 1926-ban </a:t>
            </a:r>
            <a:r>
              <a:rPr lang="hu-HU" dirty="0" smtClean="0"/>
              <a:t>(Europeana,</a:t>
            </a:r>
            <a:r>
              <a:rPr lang="hu-HU" baseline="0" dirty="0" smtClean="0"/>
              <a:t> </a:t>
            </a:r>
            <a:r>
              <a:rPr lang="hu-HU" baseline="0" dirty="0" err="1" smtClean="0"/>
              <a:t>Photography</a:t>
            </a:r>
            <a:r>
              <a:rPr lang="hu-HU" baseline="0" dirty="0" smtClean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baseline="0" dirty="0" smtClean="0"/>
              <a:t>              8. Római katolikus templom Madonna-oltár (</a:t>
            </a:r>
            <a:r>
              <a:rPr lang="hu-HU" baseline="0" dirty="0" err="1" smtClean="0"/>
              <a:t>Hungaricana</a:t>
            </a:r>
            <a:r>
              <a:rPr lang="hu-HU" baseline="0" dirty="0" smtClean="0"/>
              <a:t>, Képcsarnok)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baseline="0" dirty="0" smtClean="0"/>
              <a:t>              9. Képeslap (Hősök emlékműve, kastély, gimnázium) in: Városi  Könyvtár, Zalaszentgrót </a:t>
            </a:r>
            <a:r>
              <a:rPr lang="hu-HU" dirty="0" smtClean="0">
                <a:hlinkClick r:id="rId4"/>
              </a:rPr>
              <a:t>http://www.szentgrotkonyvtar.hu/kepeslapok.html</a:t>
            </a:r>
            <a:endParaRPr lang="hu-H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     10. </a:t>
            </a:r>
            <a:r>
              <a:rPr lang="hu-HU" dirty="0" err="1" smtClean="0"/>
              <a:t>Kisszentgróti</a:t>
            </a:r>
            <a:r>
              <a:rPr lang="hu-HU" baseline="0" dirty="0" smtClean="0"/>
              <a:t> premontrei-ferences romtorony (Europeana, </a:t>
            </a:r>
            <a:r>
              <a:rPr lang="hu-HU" baseline="0" dirty="0" err="1" smtClean="0"/>
              <a:t>Photography</a:t>
            </a:r>
            <a:r>
              <a:rPr lang="hu-HU" baseline="0" dirty="0" smtClean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baseline="0" dirty="0" smtClean="0"/>
              <a:t>     11. Mozaikképek 1986-ból (Europeana, </a:t>
            </a:r>
            <a:r>
              <a:rPr lang="hu-HU" baseline="0" dirty="0" err="1" smtClean="0"/>
              <a:t>Photography</a:t>
            </a:r>
            <a:r>
              <a:rPr lang="hu-HU" baseline="0" dirty="0" smtClean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baseline="0" dirty="0" smtClean="0"/>
              <a:t>     12. Zalaszentgrót képeslap (in: Városi  Könyvtár, Zalaszentgrót </a:t>
            </a:r>
            <a:r>
              <a:rPr lang="hu-HU" dirty="0" smtClean="0">
                <a:hlinkClick r:id="rId4"/>
              </a:rPr>
              <a:t>http://www.szentgrotkonyvtar.hu/kepeslapok.html</a:t>
            </a:r>
            <a:r>
              <a:rPr lang="hu-HU" dirty="0" smtClean="0"/>
              <a:t>)</a:t>
            </a:r>
            <a:endParaRPr lang="hu-H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      13. Zalaszentgrót hazáért és szabadságért hősi </a:t>
            </a:r>
            <a:r>
              <a:rPr lang="hu-HU" dirty="0" err="1" smtClean="0"/>
              <a:t>emlékmő</a:t>
            </a:r>
            <a:r>
              <a:rPr lang="hu-HU" dirty="0" smtClean="0"/>
              <a:t> (OSZK,</a:t>
            </a:r>
            <a:r>
              <a:rPr lang="hu-HU" baseline="0" dirty="0" smtClean="0"/>
              <a:t> Digitális Képarchívum)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26875-54C5-45B8-8EB9-F2E096CC460B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247285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Forrás: 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Zalaszentgrót, Türje, Kallósd, Kehidakustány - Pannon Expressz"/>
              </a:rPr>
              <a:t>Zalaszentgrót, Türje, Kallósd, Kehidakustány - Pannon Expressz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Youtube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hu-HU" dirty="0" smtClean="0">
                <a:hlinkClick r:id="rId3"/>
              </a:rPr>
              <a:t>https://www.youtube.com/watch?v=uRHJ0nNUO_o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(</a:t>
            </a:r>
            <a:r>
              <a:rPr lang="hu-HU" dirty="0" err="1" smtClean="0"/>
              <a:t>Youtube</a:t>
            </a:r>
            <a:r>
              <a:rPr lang="hu-HU" dirty="0" smtClean="0"/>
              <a:t>)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26875-54C5-45B8-8EB9-F2E096CC460B}" type="slidenum">
              <a:rPr lang="hu-HU" smtClean="0"/>
              <a:pPr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01218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Forrás: 1. Székelyhidi Vilmos: Zalavölgye (in: honlap: Városi Könyvtár, Zalaszentgrót, Helytörténet)</a:t>
            </a:r>
            <a:r>
              <a:rPr lang="hu-HU" dirty="0" smtClean="0">
                <a:hlinkClick r:id="rId3"/>
              </a:rPr>
              <a:t> </a:t>
            </a:r>
            <a:endParaRPr lang="hu-HU" dirty="0" smtClean="0"/>
          </a:p>
          <a:p>
            <a:r>
              <a:rPr lang="hu-HU" dirty="0" smtClean="0"/>
              <a:t> </a:t>
            </a:r>
            <a:r>
              <a:rPr lang="hu-HU" dirty="0" smtClean="0">
                <a:hlinkClick r:id="rId4"/>
              </a:rPr>
              <a:t>http://www.szentgrotkonyvtar.hu/www/doksik/helytortenet2/1.PDF</a:t>
            </a:r>
            <a:endParaRPr lang="hu-HU" dirty="0" smtClean="0"/>
          </a:p>
          <a:p>
            <a:r>
              <a:rPr lang="hu-HU" dirty="0" smtClean="0"/>
              <a:t>2. Zalaszentgrót város portálja </a:t>
            </a:r>
            <a:r>
              <a:rPr lang="hu-HU" dirty="0" smtClean="0">
                <a:hlinkClick r:id="rId5"/>
              </a:rPr>
              <a:t>http://www.zalaszentgrot.hu/index.php/varosunkrol/131-batthyany-kastely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26875-54C5-45B8-8EB9-F2E096CC460B}" type="slidenum">
              <a:rPr lang="hu-HU" smtClean="0"/>
              <a:pPr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256656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550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994353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7675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08735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58115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29533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956475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77974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064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4907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66194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19750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8292776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48374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011754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505610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02028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696713-F67B-4001-B511-7EA38A8AF800}" type="datetimeFigureOut">
              <a:rPr lang="hu-HU" smtClean="0"/>
              <a:pPr/>
              <a:t>2019.11.05.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B76D13D-C110-4109-B184-FB23D14C1D2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12175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alaszentgrot.hu/index.php/varosunkrol/toertenet" TargetMode="External"/><Relationship Id="rId3" Type="http://schemas.openxmlformats.org/officeDocument/2006/relationships/hyperlink" Target="https://hu.wikipedia.org/wiki/Zalaszentgr%C3%B3ti_j%C3%A1r%C3%A1s" TargetMode="External"/><Relationship Id="rId7" Type="http://schemas.openxmlformats.org/officeDocument/2006/relationships/hyperlink" Target="https://hu.wikipedia.org/wiki/Zalaszentgr%C3%B3t" TargetMode="External"/><Relationship Id="rId2" Type="http://schemas.openxmlformats.org/officeDocument/2006/relationships/hyperlink" Target="https://hu.wikipedia.org/wiki/Zala_megy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hu.wikipedia.org/wiki/Zalaap%C3%A1ti-h%C3%A1t" TargetMode="External"/><Relationship Id="rId5" Type="http://schemas.openxmlformats.org/officeDocument/2006/relationships/hyperlink" Target="https://hu.wikipedia.org/wiki/Zalai-dombs%C3%A1g" TargetMode="External"/><Relationship Id="rId10" Type="http://schemas.openxmlformats.org/officeDocument/2006/relationships/hyperlink" Target="http://www.szentgrotkonyvtar.hu/www/doksik/helytortenet2/1.PDF" TargetMode="External"/><Relationship Id="rId4" Type="http://schemas.openxmlformats.org/officeDocument/2006/relationships/hyperlink" Target="https://hu.wikipedia.org/wiki/Zala_(foly%C3%B3)" TargetMode="External"/><Relationship Id="rId9" Type="http://schemas.openxmlformats.org/officeDocument/2006/relationships/hyperlink" Target="http://www.szentgrotkonyvtar.hu/www/doksik/helytortenet2/A%20kozepkoriZalaszentgrot.PD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RHJ0nNUO_o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224032" cy="4149356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3019646" y="1127052"/>
            <a:ext cx="9172354" cy="2109906"/>
          </a:xfrm>
        </p:spPr>
        <p:txBody>
          <a:bodyPr>
            <a:normAutofit/>
          </a:bodyPr>
          <a:lstStyle/>
          <a:p>
            <a:pPr algn="r"/>
            <a:r>
              <a:rPr lang="hu-HU" b="1" i="1" dirty="0" smtClean="0">
                <a:latin typeface="Algerian" panose="04020705040A02060702" pitchFamily="82" charset="0"/>
              </a:rPr>
              <a:t>   Jelenetek  Zalaszentgrót múltjából</a:t>
            </a:r>
            <a:endParaRPr lang="hu-HU" b="1" i="1" dirty="0">
              <a:latin typeface="Algerian" panose="04020705040A02060702" pitchFamily="82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677" y="3386754"/>
            <a:ext cx="5891323" cy="392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3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595423" y="127591"/>
            <a:ext cx="11100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smtClean="0"/>
              <a:t>                                                                   </a:t>
            </a:r>
            <a:r>
              <a:rPr lang="hu-HU" sz="4000" i="1" dirty="0" smtClean="0"/>
              <a:t>Kis</a:t>
            </a:r>
            <a:r>
              <a:rPr lang="hu-HU" sz="4000" b="1" i="1" dirty="0" smtClean="0"/>
              <a:t> </a:t>
            </a:r>
            <a:r>
              <a:rPr lang="hu-HU" sz="4000" i="1" dirty="0" smtClean="0"/>
              <a:t>Várostörténet</a:t>
            </a:r>
            <a:endParaRPr lang="hu-HU" sz="4000" dirty="0"/>
          </a:p>
        </p:txBody>
      </p:sp>
      <p:sp>
        <p:nvSpPr>
          <p:cNvPr id="3" name="Szövegdoboz 2"/>
          <p:cNvSpPr txBox="1"/>
          <p:nvPr/>
        </p:nvSpPr>
        <p:spPr>
          <a:xfrm>
            <a:off x="669850" y="750417"/>
            <a:ext cx="11522149" cy="9725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>
                <a:hlinkClick r:id="rId2" tooltip="Zala megye"/>
              </a:rPr>
              <a:t>Zala megye</a:t>
            </a:r>
            <a:r>
              <a:rPr lang="hu-HU" sz="1600" dirty="0"/>
              <a:t> északkeleti részén, a </a:t>
            </a:r>
            <a:r>
              <a:rPr lang="hu-HU" sz="1600" dirty="0">
                <a:hlinkClick r:id="rId3" tooltip="Zalaszentgróti járás"/>
              </a:rPr>
              <a:t>Zalaszentgróti járásban</a:t>
            </a:r>
            <a:r>
              <a:rPr lang="hu-HU" sz="1600" dirty="0"/>
              <a:t>, a </a:t>
            </a:r>
            <a:r>
              <a:rPr lang="hu-HU" sz="1600" dirty="0">
                <a:hlinkClick r:id="rId4" tooltip="Zala (folyó)"/>
              </a:rPr>
              <a:t>Zala folyó</a:t>
            </a:r>
            <a:r>
              <a:rPr lang="hu-HU" sz="1600" dirty="0"/>
              <a:t> völgyében elhelyezkedő város, a </a:t>
            </a:r>
            <a:r>
              <a:rPr lang="hu-HU" sz="1600" dirty="0">
                <a:hlinkClick r:id="rId5" tooltip="Zalai-dombság"/>
              </a:rPr>
              <a:t>Zalai-</a:t>
            </a:r>
            <a:r>
              <a:rPr lang="hu-HU" sz="1600" dirty="0" err="1">
                <a:hlinkClick r:id="rId5" tooltip="Zalai-dombság"/>
              </a:rPr>
              <a:t>dombságban</a:t>
            </a:r>
            <a:r>
              <a:rPr lang="hu-HU" sz="1600" dirty="0"/>
              <a:t>, a </a:t>
            </a:r>
            <a:r>
              <a:rPr lang="hu-HU" sz="1600" dirty="0">
                <a:hlinkClick r:id="rId6" tooltip="Zalaapáti-hát"/>
              </a:rPr>
              <a:t>Zalaapáti-hát</a:t>
            </a:r>
            <a:r>
              <a:rPr lang="hu-HU" sz="1600" dirty="0"/>
              <a:t> területén. A településhez tartozik </a:t>
            </a:r>
            <a:r>
              <a:rPr lang="hu-HU" sz="1600" dirty="0" err="1"/>
              <a:t>Kisszentgrót</a:t>
            </a:r>
            <a:r>
              <a:rPr lang="hu-HU" sz="1600" dirty="0"/>
              <a:t>, </a:t>
            </a:r>
            <a:r>
              <a:rPr lang="hu-HU" sz="1600" dirty="0" err="1"/>
              <a:t>Tüskeszentpéter</a:t>
            </a:r>
            <a:r>
              <a:rPr lang="hu-HU" sz="1600" dirty="0"/>
              <a:t>, Csáford, Zalakoppány, Zalaudvarnok és Aranyod </a:t>
            </a:r>
            <a:r>
              <a:rPr lang="hu-HU" sz="1600" dirty="0" smtClean="0"/>
              <a:t>településrész.1</a:t>
            </a:r>
          </a:p>
          <a:p>
            <a:r>
              <a:rPr lang="hu-HU" sz="1600" dirty="0" smtClean="0"/>
              <a:t> </a:t>
            </a:r>
          </a:p>
          <a:p>
            <a:r>
              <a:rPr lang="hu-HU" sz="1600" dirty="0" smtClean="0"/>
              <a:t>  </a:t>
            </a:r>
            <a:r>
              <a:rPr lang="hu-HU" sz="2000" u="sng" dirty="0" smtClean="0"/>
              <a:t>I.e.: </a:t>
            </a:r>
            <a:r>
              <a:rPr lang="hu-HU" sz="1600" dirty="0" smtClean="0"/>
              <a:t>gyéren lakott, emlékei: csiszolt kőbalta,                                          </a:t>
            </a:r>
            <a:r>
              <a:rPr lang="hu-HU" sz="1600" b="1" dirty="0" smtClean="0"/>
              <a:t>1247: </a:t>
            </a:r>
            <a:r>
              <a:rPr lang="hu-HU" sz="1600" dirty="0" smtClean="0"/>
              <a:t>Első írásos emlék (IV. Béla oklevele):</a:t>
            </a:r>
          </a:p>
          <a:p>
            <a:r>
              <a:rPr lang="hu-HU" sz="1600" dirty="0" smtClean="0"/>
              <a:t>Csáford: rézkori </a:t>
            </a:r>
            <a:r>
              <a:rPr lang="hu-HU" sz="1600" dirty="0" smtClean="0"/>
              <a:t>leletek</a:t>
            </a:r>
            <a:r>
              <a:rPr lang="hu-HU" sz="1600" dirty="0" smtClean="0"/>
              <a:t> </a:t>
            </a:r>
            <a:r>
              <a:rPr lang="hu-HU" sz="1600" dirty="0" smtClean="0"/>
              <a:t>(trébelt pontozású aranykorongok)</a:t>
            </a:r>
            <a:r>
              <a:rPr lang="hu-HU" sz="1600" dirty="0" smtClean="0"/>
              <a:t>                      Türje </a:t>
            </a:r>
            <a:r>
              <a:rPr lang="hu-HU" sz="1600" dirty="0" smtClean="0"/>
              <a:t>nemzetség: </a:t>
            </a:r>
            <a:r>
              <a:rPr lang="hu-HU" sz="1600" dirty="0" err="1" smtClean="0"/>
              <a:t>Szentgrot</a:t>
            </a:r>
            <a:r>
              <a:rPr lang="hu-HU" sz="1600" dirty="0" smtClean="0"/>
              <a:t> Gecse (Géza) fia,</a:t>
            </a:r>
          </a:p>
          <a:p>
            <a:r>
              <a:rPr lang="hu-HU" sz="1600" dirty="0" smtClean="0"/>
              <a:t> </a:t>
            </a:r>
            <a:r>
              <a:rPr lang="hu-HU" sz="1600" dirty="0" smtClean="0"/>
              <a:t>La </a:t>
            </a:r>
            <a:r>
              <a:rPr lang="hu-HU" sz="1600" dirty="0" err="1" smtClean="0"/>
              <a:t>Téne</a:t>
            </a:r>
            <a:r>
              <a:rPr lang="hu-HU" sz="1600" dirty="0" smtClean="0"/>
              <a:t> (vaskori) sírok   </a:t>
            </a:r>
            <a:r>
              <a:rPr lang="hu-HU" sz="1600" dirty="0" smtClean="0"/>
              <a:t>                                                                         </a:t>
            </a:r>
            <a:r>
              <a:rPr lang="hu-HU" sz="1600" dirty="0" smtClean="0"/>
              <a:t>Dénes </a:t>
            </a:r>
            <a:r>
              <a:rPr lang="hu-HU" sz="1600" dirty="0" smtClean="0"/>
              <a:t>bán a </a:t>
            </a:r>
            <a:r>
              <a:rPr lang="hu-HU" sz="1600" dirty="0" err="1" smtClean="0"/>
              <a:t>türjei</a:t>
            </a:r>
            <a:r>
              <a:rPr lang="hu-HU" sz="1600" dirty="0" smtClean="0"/>
              <a:t> premontrei prépostság alapítója:                          </a:t>
            </a:r>
          </a:p>
          <a:p>
            <a:r>
              <a:rPr lang="hu-HU" sz="1600" dirty="0" smtClean="0"/>
              <a:t>átmeneti </a:t>
            </a:r>
            <a:r>
              <a:rPr lang="hu-HU" sz="1600" dirty="0" smtClean="0"/>
              <a:t>kelta szálláshely (kardok)                                                         </a:t>
            </a:r>
            <a:r>
              <a:rPr lang="hu-HU" sz="1600" dirty="0" smtClean="0"/>
              <a:t>   </a:t>
            </a:r>
            <a:r>
              <a:rPr lang="hu-HU" sz="1600" dirty="0" err="1" smtClean="0"/>
              <a:t>Szentgrót</a:t>
            </a:r>
            <a:r>
              <a:rPr lang="hu-HU" sz="1600" dirty="0" smtClean="0"/>
              <a:t> faluban 4 telekkel, malommal</a:t>
            </a:r>
          </a:p>
          <a:p>
            <a:r>
              <a:rPr lang="hu-HU" sz="2000" u="sng" dirty="0" smtClean="0"/>
              <a:t>Római kor (I. sz. v. – V. sz.): </a:t>
            </a:r>
            <a:r>
              <a:rPr lang="hu-HU" sz="1600" dirty="0" smtClean="0"/>
              <a:t>római postaállomás                           Vár: tatárjárás után (Fülöp esztergomi érsek építtette)</a:t>
            </a:r>
            <a:endParaRPr lang="hu-HU" sz="1600" u="sng" dirty="0" smtClean="0"/>
          </a:p>
          <a:p>
            <a:r>
              <a:rPr lang="hu-HU" sz="1600" dirty="0" smtClean="0"/>
              <a:t>a </a:t>
            </a:r>
            <a:r>
              <a:rPr lang="hu-HU" sz="1600" dirty="0" err="1" smtClean="0"/>
              <a:t>Sophiane</a:t>
            </a:r>
            <a:r>
              <a:rPr lang="hu-HU" sz="1600" dirty="0" smtClean="0"/>
              <a:t> (Pécs)-Savaria (Szombathely) közti útvonalon                        </a:t>
            </a:r>
            <a:r>
              <a:rPr lang="hu-HU" sz="1600" dirty="0" smtClean="0"/>
              <a:t>  Nagy- </a:t>
            </a:r>
            <a:r>
              <a:rPr lang="hu-HU" sz="1600" dirty="0" smtClean="0"/>
              <a:t>és </a:t>
            </a:r>
            <a:r>
              <a:rPr lang="hu-HU" sz="1600" dirty="0" err="1" smtClean="0"/>
              <a:t>Kisszentgrót</a:t>
            </a:r>
            <a:r>
              <a:rPr lang="hu-HU" sz="1600" dirty="0" smtClean="0"/>
              <a:t> → premontrei, ferences                   </a:t>
            </a:r>
          </a:p>
          <a:p>
            <a:r>
              <a:rPr lang="hu-HU" sz="1600" dirty="0" err="1" smtClean="0"/>
              <a:t>Itinerarium</a:t>
            </a:r>
            <a:r>
              <a:rPr lang="hu-HU" sz="1600" dirty="0" smtClean="0"/>
              <a:t> </a:t>
            </a:r>
            <a:r>
              <a:rPr lang="hu-HU" sz="1600" dirty="0" err="1" smtClean="0"/>
              <a:t>Antonini</a:t>
            </a:r>
            <a:r>
              <a:rPr lang="hu-HU" sz="1600" dirty="0" smtClean="0"/>
              <a:t>:                                                                                                                       kolostor</a:t>
            </a:r>
          </a:p>
          <a:p>
            <a:r>
              <a:rPr lang="hu-HU" sz="1600" dirty="0" err="1" smtClean="0"/>
              <a:t>Maestriana</a:t>
            </a:r>
            <a:r>
              <a:rPr lang="hu-HU" sz="1600" dirty="0" smtClean="0"/>
              <a:t> (</a:t>
            </a:r>
            <a:r>
              <a:rPr lang="hu-HU" sz="1600" dirty="0" err="1" smtClean="0"/>
              <a:t>Mogentianától</a:t>
            </a:r>
            <a:r>
              <a:rPr lang="hu-HU" sz="1600" dirty="0" smtClean="0"/>
              <a:t> /Fenékpusztától/30 </a:t>
            </a:r>
            <a:r>
              <a:rPr lang="hu-HU" sz="1600" dirty="0" err="1" smtClean="0"/>
              <a:t>mille</a:t>
            </a:r>
            <a:r>
              <a:rPr lang="hu-HU" sz="1600" dirty="0" smtClean="0"/>
              <a:t> </a:t>
            </a:r>
            <a:r>
              <a:rPr lang="hu-HU" sz="1600" dirty="0" err="1" smtClean="0"/>
              <a:t>passus</a:t>
            </a:r>
            <a:r>
              <a:rPr lang="hu-HU" sz="1600" dirty="0" smtClean="0"/>
              <a:t>)                  </a:t>
            </a:r>
            <a:r>
              <a:rPr lang="hu-HU" sz="2000" u="sng" dirty="0" smtClean="0"/>
              <a:t>Kora </a:t>
            </a:r>
            <a:r>
              <a:rPr lang="hu-HU" sz="2000" u="sng" dirty="0"/>
              <a:t>újkor, Újkor</a:t>
            </a:r>
            <a:r>
              <a:rPr lang="hu-HU" sz="2000" u="sng" dirty="0" smtClean="0"/>
              <a:t>: </a:t>
            </a:r>
            <a:r>
              <a:rPr lang="hu-HU" sz="1600" dirty="0" smtClean="0"/>
              <a:t>új urak: </a:t>
            </a:r>
            <a:r>
              <a:rPr lang="hu-HU" sz="1600" dirty="0" err="1" smtClean="0"/>
              <a:t>Hagymásyak</a:t>
            </a:r>
            <a:endParaRPr lang="hu-HU" sz="1600" dirty="0"/>
          </a:p>
          <a:p>
            <a:r>
              <a:rPr lang="hu-HU" sz="1600" dirty="0" smtClean="0"/>
              <a:t>Kő és téglaépítkezés, importkerámia, üveg, sírkő                                     </a:t>
            </a:r>
            <a:r>
              <a:rPr lang="hu-HU" sz="1600" b="1" dirty="0" smtClean="0"/>
              <a:t>1433: </a:t>
            </a:r>
            <a:r>
              <a:rPr lang="hu-HU" sz="1600" dirty="0" err="1" smtClean="0"/>
              <a:t>Szentgróti</a:t>
            </a:r>
            <a:r>
              <a:rPr lang="hu-HU" sz="1600" dirty="0" smtClean="0"/>
              <a:t> és </a:t>
            </a:r>
            <a:r>
              <a:rPr lang="hu-HU" sz="1600" dirty="0" err="1" smtClean="0"/>
              <a:t>Hagymásy</a:t>
            </a:r>
            <a:r>
              <a:rPr lang="hu-HU" sz="1600" dirty="0" smtClean="0"/>
              <a:t> család házassága</a:t>
            </a:r>
          </a:p>
          <a:p>
            <a:r>
              <a:rPr lang="hu-HU" sz="2000" u="sng" dirty="0" smtClean="0"/>
              <a:t>Népvándorlás, Kora Kk. (IV. sz. – IX. sz.):</a:t>
            </a:r>
            <a:r>
              <a:rPr lang="hu-HU" sz="2000" dirty="0" smtClean="0"/>
              <a:t>                        </a:t>
            </a:r>
            <a:r>
              <a:rPr lang="hu-HU" sz="1600" dirty="0" smtClean="0"/>
              <a:t>Kanizsa 1600-as eleste: Végvárrá</a:t>
            </a:r>
          </a:p>
          <a:p>
            <a:r>
              <a:rPr lang="hu-HU" sz="1600" dirty="0" smtClean="0"/>
              <a:t>Kelták (</a:t>
            </a:r>
            <a:r>
              <a:rPr lang="hu-HU" sz="1600" dirty="0" err="1" smtClean="0"/>
              <a:t>pannónok</a:t>
            </a:r>
            <a:r>
              <a:rPr lang="hu-HU" sz="1600" dirty="0" smtClean="0"/>
              <a:t>), rómaiak, Avarok                                                        </a:t>
            </a:r>
            <a:r>
              <a:rPr lang="hu-HU" sz="1600" b="1" dirty="0" smtClean="0"/>
              <a:t>1654: </a:t>
            </a:r>
            <a:r>
              <a:rPr lang="hu-HU" sz="1600" dirty="0" smtClean="0"/>
              <a:t>gr. Batthyány Ádám vette meg</a:t>
            </a:r>
          </a:p>
          <a:p>
            <a:r>
              <a:rPr lang="hu-HU" sz="1600" dirty="0" smtClean="0"/>
              <a:t>(kardok, fegyverek, szerszámok, ékszerek)                                                A mezőváros kuruc, horvát és rác </a:t>
            </a:r>
            <a:r>
              <a:rPr lang="hu-HU" sz="1600" dirty="0" err="1" smtClean="0"/>
              <a:t>hadak</a:t>
            </a:r>
            <a:r>
              <a:rPr lang="hu-HU" sz="1600" dirty="0" smtClean="0"/>
              <a:t> zsákmánya</a:t>
            </a:r>
          </a:p>
          <a:p>
            <a:r>
              <a:rPr lang="hu-HU" sz="1600" dirty="0" smtClean="0"/>
              <a:t>Bulcsú vezér törzse → Türje nemzetség (lovas, nomád)                           a várromokon kastély épült</a:t>
            </a:r>
          </a:p>
          <a:p>
            <a:r>
              <a:rPr lang="hu-HU" sz="2000" u="sng" dirty="0" smtClean="0"/>
              <a:t>Középkor (X. – XV. Sz.):</a:t>
            </a:r>
            <a:r>
              <a:rPr lang="hu-HU" sz="2000" dirty="0" smtClean="0"/>
              <a:t>                                                   </a:t>
            </a:r>
            <a:r>
              <a:rPr lang="hu-HU" sz="2000" u="sng" dirty="0" smtClean="0"/>
              <a:t>XVIII. sz. – XIX. </a:t>
            </a:r>
            <a:r>
              <a:rPr lang="hu-HU" sz="2000" u="sng" dirty="0" err="1"/>
              <a:t>s</a:t>
            </a:r>
            <a:r>
              <a:rPr lang="hu-HU" sz="2000" u="sng" dirty="0" err="1" smtClean="0"/>
              <a:t>z</a:t>
            </a:r>
            <a:r>
              <a:rPr lang="hu-HU" sz="2000" u="sng" dirty="0" smtClean="0"/>
              <a:t>: </a:t>
            </a:r>
            <a:r>
              <a:rPr lang="hu-HU" sz="1600" dirty="0" smtClean="0"/>
              <a:t>iparosok, kézművesek,</a:t>
            </a:r>
          </a:p>
          <a:p>
            <a:r>
              <a:rPr lang="hu-HU" sz="1600" dirty="0" smtClean="0"/>
              <a:t>Letelepedés (XI., XII. sz.) a katonai, kereskedelmi utak mentén               építkezések (kőhíd), csendőrőrs, takarékpt., kisdedóvó</a:t>
            </a:r>
          </a:p>
          <a:p>
            <a:r>
              <a:rPr lang="hu-HU" sz="1600" b="1" dirty="0" smtClean="0"/>
              <a:t>1083/84: </a:t>
            </a:r>
            <a:r>
              <a:rPr lang="hu-HU" sz="1600" dirty="0" smtClean="0"/>
              <a:t>névfelvétel (Szent Gellért </a:t>
            </a:r>
            <a:r>
              <a:rPr lang="hu-HU" sz="1600" dirty="0" err="1" smtClean="0"/>
              <a:t>csanádi</a:t>
            </a:r>
            <a:r>
              <a:rPr lang="hu-HU" sz="1600" dirty="0" smtClean="0"/>
              <a:t> p. szentté avatása után)         </a:t>
            </a:r>
            <a:r>
              <a:rPr lang="hu-HU" sz="2000" u="sng" dirty="0" smtClean="0"/>
              <a:t>XX. Sz.: </a:t>
            </a:r>
            <a:r>
              <a:rPr lang="hu-HU" sz="1600" dirty="0" err="1" smtClean="0"/>
              <a:t>II.vgh</a:t>
            </a:r>
            <a:r>
              <a:rPr lang="hu-HU" sz="1600" dirty="0" smtClean="0"/>
              <a:t>.: lengyel menekültek (iskola), </a:t>
            </a:r>
            <a:endParaRPr lang="hu-HU" sz="1600" dirty="0"/>
          </a:p>
          <a:p>
            <a:r>
              <a:rPr lang="hu-HU" sz="1600" dirty="0" smtClean="0"/>
              <a:t>(</a:t>
            </a:r>
            <a:r>
              <a:rPr lang="hu-HU" sz="1600" dirty="0" smtClean="0"/>
              <a:t>Szent Gellért legendája a 14. századból)                                                                           </a:t>
            </a:r>
            <a:r>
              <a:rPr lang="hu-HU" sz="1600" dirty="0" smtClean="0"/>
              <a:t>iskolák, gyárak, iparosodás, közintézmények</a:t>
            </a:r>
          </a:p>
          <a:p>
            <a:r>
              <a:rPr lang="hu-HU" sz="1600" dirty="0"/>
              <a:t> </a:t>
            </a:r>
            <a:r>
              <a:rPr lang="hu-HU" sz="1600" dirty="0" smtClean="0"/>
              <a:t>                                                                                                                </a:t>
            </a:r>
            <a:r>
              <a:rPr lang="hu-HU" sz="1600" b="1" dirty="0" smtClean="0"/>
              <a:t>1984: </a:t>
            </a:r>
            <a:r>
              <a:rPr lang="hu-HU" sz="1600" dirty="0" smtClean="0"/>
              <a:t>várossá avatják a járási központot</a:t>
            </a:r>
          </a:p>
          <a:p>
            <a:r>
              <a:rPr lang="hu-HU" sz="1600" dirty="0"/>
              <a:t> </a:t>
            </a:r>
            <a:r>
              <a:rPr lang="hu-HU" sz="1600" dirty="0" smtClean="0"/>
              <a:t>                                                                                                                épületek renoválása, termálfürdő</a:t>
            </a:r>
            <a:endParaRPr lang="hu-HU" sz="1600" dirty="0"/>
          </a:p>
          <a:p>
            <a:pPr marL="342900" indent="-342900">
              <a:buAutoNum type="arabicPeriod"/>
            </a:pPr>
            <a:r>
              <a:rPr lang="hu-HU" dirty="0" smtClean="0"/>
              <a:t>Forrás: Zalaszentgrót (</a:t>
            </a:r>
            <a:r>
              <a:rPr lang="hu-HU" dirty="0" err="1" smtClean="0"/>
              <a:t>Wikipedia</a:t>
            </a:r>
            <a:r>
              <a:rPr lang="hu-HU" dirty="0" smtClean="0"/>
              <a:t>) </a:t>
            </a:r>
            <a:r>
              <a:rPr lang="hu-HU" dirty="0" smtClean="0">
                <a:hlinkClick r:id="rId7"/>
              </a:rPr>
              <a:t>https://hu.wikipedia.org/wiki/Zalaszentgr%C3%B3t</a:t>
            </a:r>
            <a:r>
              <a:rPr lang="hu-HU" dirty="0" smtClean="0"/>
              <a:t> </a:t>
            </a:r>
          </a:p>
          <a:p>
            <a:pPr marL="342900" indent="-342900">
              <a:buAutoNum type="arabicPeriod"/>
            </a:pPr>
            <a:r>
              <a:rPr lang="hu-HU" u="sng" dirty="0" smtClean="0"/>
              <a:t>Felhasznált források: </a:t>
            </a:r>
          </a:p>
          <a:p>
            <a:r>
              <a:rPr lang="hu-HU" dirty="0"/>
              <a:t> </a:t>
            </a:r>
            <a:r>
              <a:rPr lang="hu-HU" dirty="0" smtClean="0"/>
              <a:t>1. Zalaszentgrót város portálja </a:t>
            </a:r>
            <a:r>
              <a:rPr lang="hu-HU" dirty="0" smtClean="0">
                <a:hlinkClick r:id="rId8"/>
              </a:rPr>
              <a:t> http://www.zalaszentgrot.hu/index.php/varosunkrol/toertenet</a:t>
            </a:r>
            <a:endParaRPr lang="hu-HU" dirty="0" smtClean="0"/>
          </a:p>
          <a:p>
            <a:r>
              <a:rPr lang="hu-HU" dirty="0"/>
              <a:t> </a:t>
            </a:r>
            <a:r>
              <a:rPr lang="hu-HU" dirty="0" smtClean="0"/>
              <a:t>2. Székelyhidi Vilmos: A középkori Zalaszentgrót (in: honlap: Városi Könyvtár, Zalaszentgrót, Helytörténet)</a:t>
            </a:r>
            <a:r>
              <a:rPr lang="hu-HU" dirty="0" smtClean="0">
                <a:hlinkClick r:id="rId9"/>
              </a:rPr>
              <a:t> http://www.szentgrotkonyvtar.hu/www/doksik/helytortenet2/A%20kozepkoriZalaszentgrot.PDF</a:t>
            </a:r>
            <a:endParaRPr lang="hu-HU" dirty="0" smtClean="0"/>
          </a:p>
          <a:p>
            <a:r>
              <a:rPr lang="hu-HU" dirty="0"/>
              <a:t> </a:t>
            </a:r>
            <a:r>
              <a:rPr lang="hu-HU" dirty="0" smtClean="0"/>
              <a:t>3. Székelyhidi Vilmos: Zalavölgye (in: honlap: Városi Könyvtár, Zalaszentgrót, Helytörténet)</a:t>
            </a:r>
            <a:r>
              <a:rPr lang="hu-HU" dirty="0" smtClean="0">
                <a:hlinkClick r:id="rId9"/>
              </a:rPr>
              <a:t> </a:t>
            </a:r>
            <a:endParaRPr lang="hu-HU" dirty="0" smtClean="0"/>
          </a:p>
          <a:p>
            <a:r>
              <a:rPr lang="hu-HU" dirty="0" smtClean="0"/>
              <a:t> </a:t>
            </a:r>
            <a:r>
              <a:rPr lang="hu-HU" dirty="0" smtClean="0">
                <a:hlinkClick r:id="rId10"/>
              </a:rPr>
              <a:t>http://www.szentgrotkonyvtar.hu/www/doksik/helytortenet2/1.PDF</a:t>
            </a:r>
            <a:endParaRPr lang="hu-HU" dirty="0" smtClean="0"/>
          </a:p>
          <a:p>
            <a:pPr marL="342900" indent="-342900">
              <a:buAutoNum type="arabicPeriod"/>
            </a:pPr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26555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4295" y="470406"/>
            <a:ext cx="10193298" cy="578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567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326640" y="233680"/>
            <a:ext cx="660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500" i="1" dirty="0" smtClean="0"/>
              <a:t>            </a:t>
            </a:r>
            <a:r>
              <a:rPr lang="hu-HU" sz="3000" i="1" dirty="0" smtClean="0"/>
              <a:t>Képek, </a:t>
            </a:r>
            <a:r>
              <a:rPr lang="hu-HU" sz="3000" i="1" dirty="0" err="1" smtClean="0"/>
              <a:t>képeseslapok</a:t>
            </a:r>
            <a:r>
              <a:rPr lang="hu-HU" sz="3000" i="1" dirty="0" smtClean="0"/>
              <a:t> a város történetéből</a:t>
            </a:r>
            <a:endParaRPr lang="hu-HU" sz="3000" i="1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8684" y="894080"/>
            <a:ext cx="3235796" cy="2507742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31640" y="894080"/>
            <a:ext cx="2585720" cy="1942523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54520" y="687977"/>
            <a:ext cx="3510431" cy="2148626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8684" y="3000224"/>
            <a:ext cx="2717636" cy="1922727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4880" y="3000224"/>
            <a:ext cx="2846564" cy="1810257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2960" y="3000224"/>
            <a:ext cx="3002444" cy="1785654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75383" y="2147951"/>
            <a:ext cx="3051003" cy="1906877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26151" y="3803313"/>
            <a:ext cx="2949466" cy="1965130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3842" y="4820952"/>
            <a:ext cx="2812478" cy="1894982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90229" y="5367905"/>
            <a:ext cx="2031275" cy="2696057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6320" y="4911165"/>
            <a:ext cx="1874500" cy="2861832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7881" y="4820952"/>
            <a:ext cx="2748598" cy="1951505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5385" y="6613191"/>
            <a:ext cx="3812805" cy="267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901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042160" y="111760"/>
            <a:ext cx="7569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              </a:t>
            </a:r>
            <a:r>
              <a:rPr lang="hu-HU" sz="2500" i="1" dirty="0" smtClean="0"/>
              <a:t>Zalaszentgrót, Türje, Kallósd, Kehidakustány Bemutatófilm</a:t>
            </a:r>
            <a:endParaRPr lang="hu-HU" sz="2500" i="1" dirty="0"/>
          </a:p>
        </p:txBody>
      </p:sp>
      <p:sp>
        <p:nvSpPr>
          <p:cNvPr id="5" name="Szövegdoboz 4"/>
          <p:cNvSpPr txBox="1"/>
          <p:nvPr/>
        </p:nvSpPr>
        <p:spPr>
          <a:xfrm>
            <a:off x="2782529" y="2743200"/>
            <a:ext cx="72319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500" dirty="0">
                <a:hlinkClick r:id="rId3"/>
              </a:rPr>
              <a:t>https://www.youtube.com/watch?v=uRHJ0nNUO_o</a:t>
            </a:r>
            <a:endParaRPr lang="hu-HU" sz="2500" dirty="0"/>
          </a:p>
        </p:txBody>
      </p:sp>
    </p:spTree>
    <p:extLst>
      <p:ext uri="{BB962C8B-B14F-4D97-AF65-F5344CB8AC3E}">
        <p14:creationId xmlns:p14="http://schemas.microsoft.com/office/powerpoint/2010/main" xmlns="" val="61935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zövegdoboz 12"/>
          <p:cNvSpPr txBox="1"/>
          <p:nvPr/>
        </p:nvSpPr>
        <p:spPr>
          <a:xfrm>
            <a:off x="762000" y="772160"/>
            <a:ext cx="10546080" cy="9787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A Batthyány-kastély helyén álló várra egy 1299-ből származó oklevél utal először.</a:t>
            </a:r>
          </a:p>
          <a:p>
            <a:r>
              <a:rPr lang="hu-HU" dirty="0" smtClean="0"/>
              <a:t>A török időkben heves támadásoknak volt kitéve a végvár, erre utal az is,                                                                                 hogy 80 év alatt öt alkalommal erősítették meg.</a:t>
            </a:r>
          </a:p>
          <a:p>
            <a:r>
              <a:rPr lang="hu-HU" dirty="0" smtClean="0"/>
              <a:t>Több mint 200 éven keresztül a </a:t>
            </a:r>
            <a:r>
              <a:rPr lang="hu-HU" dirty="0" err="1" smtClean="0"/>
              <a:t>Hagymásy</a:t>
            </a:r>
            <a:r>
              <a:rPr lang="hu-HU" dirty="0" smtClean="0"/>
              <a:t> család tartotta kézben a várat, s csak kihalásuk után                                           – 1663-ban – került a Batthyány-családhoz. A török kiűzése után a vár vesztett jelentőségéből,                                s fokozatosan tönkrement. 1767-ben Batthyány Imre bonttatta le, és helyén felépíttette a ma is                                  álló kastélyt. A copf stílusú, U-alakú téglaépület főhomlokzata a Zala folyóval párhuzamosan fut,                                 a szárnyak végén egy-egy félkör alakú torony áll. A gödöllői </a:t>
            </a:r>
            <a:r>
              <a:rPr lang="hu-HU" dirty="0" err="1" smtClean="0"/>
              <a:t>Grassalkovich</a:t>
            </a:r>
            <a:r>
              <a:rPr lang="hu-HU" dirty="0" smtClean="0"/>
              <a:t>-kastély típusának                                                   szép példája. Az egyemeletes épület északi szárnya alatt van a pince, az emeleten pedig az egykori lakószobák találhatóak, ugyanitt középen helyezkedik el a nyugat felé néző díszterem is. A földszint szobáiban az egykori cselédség kapott helyet.</a:t>
            </a:r>
          </a:p>
          <a:p>
            <a:r>
              <a:rPr lang="hu-HU" dirty="0" smtClean="0"/>
              <a:t>Az 1800-as években a Batthyány család reneszánsz stílusú faajtókat szerelt fel és ugyanilyen stílusú bútorokkal rendezte be a kastélyt. A bútorok jelentős része ma is megtalálható az épületben.</a:t>
            </a:r>
            <a:endParaRPr lang="hu-HU" dirty="0"/>
          </a:p>
          <a:p>
            <a:r>
              <a:rPr lang="hu-HU" dirty="0" smtClean="0"/>
              <a:t>A kastély keleti homlokzatán a következő felirat olvasható:</a:t>
            </a:r>
            <a:endParaRPr lang="hu-HU" dirty="0"/>
          </a:p>
          <a:p>
            <a:r>
              <a:rPr lang="hu-HU" dirty="0" smtClean="0"/>
              <a:t>SIC </a:t>
            </a:r>
            <a:r>
              <a:rPr lang="hu-HU" dirty="0" err="1" smtClean="0"/>
              <a:t>eX</a:t>
            </a:r>
            <a:r>
              <a:rPr lang="hu-HU" dirty="0" smtClean="0"/>
              <a:t> </a:t>
            </a:r>
            <a:r>
              <a:rPr lang="hu-HU" dirty="0" err="1" smtClean="0"/>
              <a:t>annosIS</a:t>
            </a:r>
            <a:r>
              <a:rPr lang="hu-HU" dirty="0" smtClean="0"/>
              <a:t> </a:t>
            </a:r>
            <a:r>
              <a:rPr lang="hu-HU" dirty="0" err="1" smtClean="0"/>
              <a:t>sVrgVnt</a:t>
            </a:r>
            <a:r>
              <a:rPr lang="hu-HU" dirty="0" smtClean="0"/>
              <a:t> </a:t>
            </a:r>
            <a:r>
              <a:rPr lang="hu-HU" dirty="0" err="1" smtClean="0"/>
              <a:t>noVa</a:t>
            </a:r>
            <a:r>
              <a:rPr lang="hu-HU" dirty="0" smtClean="0"/>
              <a:t> </a:t>
            </a:r>
            <a:r>
              <a:rPr lang="hu-HU" dirty="0" err="1" smtClean="0"/>
              <a:t>teCta</a:t>
            </a:r>
            <a:r>
              <a:rPr lang="hu-HU" dirty="0" smtClean="0"/>
              <a:t> </a:t>
            </a:r>
            <a:r>
              <a:rPr lang="hu-HU" dirty="0" err="1" smtClean="0"/>
              <a:t>rVInIs</a:t>
            </a:r>
            <a:r>
              <a:rPr lang="hu-HU" dirty="0" smtClean="0"/>
              <a:t> </a:t>
            </a:r>
            <a:r>
              <a:rPr lang="hu-HU" dirty="0" err="1" smtClean="0"/>
              <a:t>haeC</a:t>
            </a:r>
            <a:r>
              <a:rPr lang="hu-HU" dirty="0" smtClean="0"/>
              <a:t> </a:t>
            </a:r>
            <a:r>
              <a:rPr lang="hu-HU" dirty="0" err="1" smtClean="0"/>
              <a:t>sI</a:t>
            </a:r>
            <a:r>
              <a:rPr lang="hu-HU" dirty="0" smtClean="0"/>
              <a:t> non </a:t>
            </a:r>
            <a:r>
              <a:rPr lang="hu-HU" dirty="0" err="1" smtClean="0"/>
              <a:t>pLaCent</a:t>
            </a:r>
            <a:r>
              <a:rPr lang="hu-HU" dirty="0" smtClean="0"/>
              <a:t>, </a:t>
            </a:r>
            <a:r>
              <a:rPr lang="hu-HU" dirty="0" err="1" smtClean="0"/>
              <a:t>faC</a:t>
            </a:r>
            <a:r>
              <a:rPr lang="hu-HU" dirty="0" smtClean="0"/>
              <a:t> </a:t>
            </a:r>
            <a:r>
              <a:rPr lang="hu-HU" dirty="0" err="1" smtClean="0"/>
              <a:t>MeLIora</a:t>
            </a:r>
            <a:r>
              <a:rPr lang="hu-HU" dirty="0" smtClean="0"/>
              <a:t>, </a:t>
            </a:r>
            <a:r>
              <a:rPr lang="hu-HU" dirty="0" err="1" smtClean="0"/>
              <a:t>LICet</a:t>
            </a:r>
            <a:r>
              <a:rPr lang="hu-HU" dirty="0" smtClean="0"/>
              <a:t>.</a:t>
            </a:r>
          </a:p>
          <a:p>
            <a:r>
              <a:rPr lang="hu-HU" dirty="0" smtClean="0"/>
              <a:t>Magyarul: „Így emelődnek a régi romok üde épületekké, ha nem tetszik az új, rakjál mást a helyébe.”                        A </a:t>
            </a:r>
            <a:r>
              <a:rPr lang="hu-HU" dirty="0"/>
              <a:t>nagybetűk egyben római számokat is jelölnek - MCCCCCCLLLXIIIIIII -, melyek számértéke a kastély építési évszámára utal.</a:t>
            </a:r>
            <a:endParaRPr lang="hu-HU" dirty="0" smtClean="0"/>
          </a:p>
          <a:p>
            <a:r>
              <a:rPr lang="hu-HU" dirty="0"/>
              <a:t>A kastély utolsó tulajdonosai a </a:t>
            </a:r>
            <a:r>
              <a:rPr lang="hu-HU" dirty="0" err="1"/>
              <a:t>Károlyiak</a:t>
            </a:r>
            <a:r>
              <a:rPr lang="hu-HU" dirty="0"/>
              <a:t> voltak, akik a hercegi koronás címert az épület nyugati homlokzatán helyezték el. A címeren a következő latin felirat olvasható:</a:t>
            </a:r>
            <a:br>
              <a:rPr lang="hu-HU" dirty="0"/>
            </a:br>
            <a:r>
              <a:rPr lang="hu-HU" dirty="0"/>
              <a:t>FID ET VIRTUTE </a:t>
            </a:r>
            <a:r>
              <a:rPr lang="hu-HU" dirty="0" smtClean="0"/>
              <a:t>QVERE Magyarul</a:t>
            </a:r>
            <a:r>
              <a:rPr lang="hu-HU" dirty="0"/>
              <a:t>: Hittel és reménnyel szerezz hírnevet</a:t>
            </a:r>
            <a:r>
              <a:rPr lang="hu-HU" dirty="0" smtClean="0"/>
              <a:t>.</a:t>
            </a:r>
            <a:r>
              <a:rPr lang="hu-HU" dirty="0"/>
              <a:t> A kastély felújítását 1984-ben kezdték meg, a munkálatok négy évet vettek igénybe.</a:t>
            </a:r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2123440" y="91440"/>
            <a:ext cx="69189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                      </a:t>
            </a:r>
            <a:r>
              <a:rPr lang="hu-HU" sz="2500" i="1" dirty="0" smtClean="0"/>
              <a:t>Érdekesség – A Batthyány-kastély legendája</a:t>
            </a:r>
            <a:endParaRPr lang="hu-HU" sz="2500" i="1" dirty="0"/>
          </a:p>
        </p:txBody>
      </p:sp>
      <p:pic>
        <p:nvPicPr>
          <p:cNvPr id="15" name="Kép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75157" y="238527"/>
            <a:ext cx="2987963" cy="225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619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us">
  <a:themeElements>
    <a:clrScheme name="Organikus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us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us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406</TotalTime>
  <Words>579</Words>
  <Application>Microsoft Office PowerPoint</Application>
  <PresentationFormat>Egyéni</PresentationFormat>
  <Paragraphs>81</Paragraphs>
  <Slides>6</Slides>
  <Notes>5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7" baseType="lpstr">
      <vt:lpstr>Organikus</vt:lpstr>
      <vt:lpstr>   Jelenetek  Zalaszentgrót múltjából</vt:lpstr>
      <vt:lpstr>2. dia</vt:lpstr>
      <vt:lpstr>3. dia</vt:lpstr>
      <vt:lpstr>4. dia</vt:lpstr>
      <vt:lpstr>5. dia</vt:lpstr>
      <vt:lpstr>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Jelenetek Zalaszentgrót múltjából</dc:title>
  <dc:creator>Halász Mária</dc:creator>
  <cp:lastModifiedBy>Asus</cp:lastModifiedBy>
  <cp:revision>133</cp:revision>
  <dcterms:created xsi:type="dcterms:W3CDTF">2019-09-15T12:54:05Z</dcterms:created>
  <dcterms:modified xsi:type="dcterms:W3CDTF">2019-11-05T19:18:59Z</dcterms:modified>
</cp:coreProperties>
</file>